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60" r:id="rId10"/>
    <p:sldId id="261" r:id="rId11"/>
    <p:sldId id="259" r:id="rId12"/>
    <p:sldId id="284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82" r:id="rId23"/>
    <p:sldId id="283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6B29-D44C-48BB-BDE2-04E21CB7BA6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F1B9256-BC91-4284-8D6E-4E6C605C3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6B29-D44C-48BB-BDE2-04E21CB7BA6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1B9256-BC91-4284-8D6E-4E6C605C3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5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6B29-D44C-48BB-BDE2-04E21CB7BA6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1B9256-BC91-4284-8D6E-4E6C605C350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1419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6B29-D44C-48BB-BDE2-04E21CB7BA6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1B9256-BC91-4284-8D6E-4E6C605C3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95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6B29-D44C-48BB-BDE2-04E21CB7BA6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1B9256-BC91-4284-8D6E-4E6C605C350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977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6B29-D44C-48BB-BDE2-04E21CB7BA6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1B9256-BC91-4284-8D6E-4E6C605C3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29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6B29-D44C-48BB-BDE2-04E21CB7BA6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9256-BC91-4284-8D6E-4E6C605C3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35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6B29-D44C-48BB-BDE2-04E21CB7BA6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9256-BC91-4284-8D6E-4E6C605C3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7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6B29-D44C-48BB-BDE2-04E21CB7BA6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9256-BC91-4284-8D6E-4E6C605C3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90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6B29-D44C-48BB-BDE2-04E21CB7BA6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1B9256-BC91-4284-8D6E-4E6C605C3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59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6B29-D44C-48BB-BDE2-04E21CB7BA6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F1B9256-BC91-4284-8D6E-4E6C605C3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0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6B29-D44C-48BB-BDE2-04E21CB7BA6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F1B9256-BC91-4284-8D6E-4E6C605C3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40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6B29-D44C-48BB-BDE2-04E21CB7BA6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9256-BC91-4284-8D6E-4E6C605C3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9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6B29-D44C-48BB-BDE2-04E21CB7BA6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9256-BC91-4284-8D6E-4E6C605C3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7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6B29-D44C-48BB-BDE2-04E21CB7BA6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9256-BC91-4284-8D6E-4E6C605C3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2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6B29-D44C-48BB-BDE2-04E21CB7BA6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1B9256-BC91-4284-8D6E-4E6C605C3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4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B6B29-D44C-48BB-BDE2-04E21CB7BA66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F1B9256-BC91-4284-8D6E-4E6C605C3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3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p80hbqBrfQ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s7nKcPsAX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rywellfit.com/recipe-nutrition-analyzer-4157076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0tEcxLDDd4&amp;ebc=ANyPxKpmwfXAc4BOAMswGb3LDzhksnkPXLz6XdgcEXpAI31DTHeRGXq3afZeHwLFmEvpEaNhxNsDF6yDm8nETJrrXTqcc_MbKA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itXW91Uau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Body Image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436C8C"/>
                </a:solidFill>
                <a:latin typeface="Marker Felt" charset="0"/>
                <a:cs typeface="Marker Felt" charset="0"/>
                <a:sym typeface="Marker Felt" charset="0"/>
              </a:rPr>
              <a:t>Body </a:t>
            </a:r>
            <a:r>
              <a:rPr lang="en-US" altLang="en-US" dirty="0" smtClean="0">
                <a:solidFill>
                  <a:srgbClr val="436C8C"/>
                </a:solidFill>
                <a:latin typeface="Marker Felt" charset="0"/>
                <a:cs typeface="Marker Felt" charset="0"/>
                <a:sym typeface="Marker Felt" charset="0"/>
              </a:rPr>
              <a:t>Types &amp; Eating Disorders</a:t>
            </a:r>
            <a:endParaRPr lang="en-US" altLang="en-US" dirty="0">
              <a:solidFill>
                <a:srgbClr val="436C8C"/>
              </a:solidFill>
              <a:latin typeface="Marker Felt" charset="0"/>
              <a:cs typeface="Marker Felt" charset="0"/>
              <a:sym typeface="Marker Fel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4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00"/>
                </a:solidFill>
              </a:rPr>
              <a:t>Myths About Eating Disorders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2800" u="sng" dirty="0" smtClean="0">
                <a:hlinkClick r:id="rId3"/>
              </a:rPr>
              <a:t>https://www.youtube.com/watch?v=Qp80hbqBrfQ</a:t>
            </a:r>
            <a:endParaRPr lang="en-US" altLang="en-U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3535559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Muscle </a:t>
            </a:r>
            <a:r>
              <a:rPr lang="en-US" dirty="0" err="1"/>
              <a:t>Dysmorphia</a:t>
            </a:r>
            <a:r>
              <a:rPr lang="en-US" dirty="0"/>
              <a:t> – The Male Eating Disorder | Scott Griffiths | TEDxSydney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27443"/>
          </a:xfrm>
        </p:spPr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www.youtube.com/watch?v=vs7nKcPsAXI</a:t>
            </a:r>
            <a:endParaRPr lang="en-US" dirty="0" smtClean="0"/>
          </a:p>
          <a:p>
            <a:r>
              <a:rPr lang="en-US" sz="2400" b="1" dirty="0"/>
              <a:t>a psychological disorder marked by a negative body image and an obsessive desire to have a muscular physique</a:t>
            </a:r>
            <a:r>
              <a:rPr lang="en-US" sz="2400" b="1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It </a:t>
            </a:r>
            <a:r>
              <a:rPr lang="en-US" sz="2400" dirty="0"/>
              <a:t>is characterized by</a:t>
            </a:r>
          </a:p>
          <a:p>
            <a:r>
              <a:rPr lang="en-US" sz="2400" dirty="0"/>
              <a:t>Excessive time and over-exertion in weightlifting to increase muscle mass</a:t>
            </a:r>
          </a:p>
          <a:p>
            <a:r>
              <a:rPr lang="en-US" sz="2400" dirty="0"/>
              <a:t>Preoccupation and panicking over workout if unable to attend</a:t>
            </a:r>
          </a:p>
          <a:p>
            <a:r>
              <a:rPr lang="en-US" sz="2400" dirty="0"/>
              <a:t>Overtraining or training when injured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619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45496"/>
          </a:xfrm>
        </p:spPr>
        <p:txBody>
          <a:bodyPr/>
          <a:lstStyle/>
          <a:p>
            <a:r>
              <a:rPr lang="en-US" sz="2400" dirty="0"/>
              <a:t>Disordered eating, using special diets or excessive protein supplements</a:t>
            </a:r>
          </a:p>
          <a:p>
            <a:r>
              <a:rPr lang="en-US" sz="2400" dirty="0"/>
              <a:t>Steroid abuse and often other substance misuse</a:t>
            </a:r>
          </a:p>
          <a:p>
            <a:r>
              <a:rPr lang="en-US" sz="2400" dirty="0"/>
              <a:t>Distress if exposed leading to camouflage the body</a:t>
            </a:r>
          </a:p>
          <a:p>
            <a:r>
              <a:rPr lang="en-US" sz="2400" dirty="0"/>
              <a:t>Compulsive comparing and checking of one’s physique</a:t>
            </a:r>
          </a:p>
          <a:p>
            <a:r>
              <a:rPr lang="en-US" sz="2400" dirty="0"/>
              <a:t>Significant distress or mood swings</a:t>
            </a:r>
          </a:p>
          <a:p>
            <a:r>
              <a:rPr lang="en-US" sz="2400" dirty="0"/>
              <a:t>Prioritizing one’s schedule over all else or interference in relationships and ability to work</a:t>
            </a:r>
          </a:p>
          <a:p>
            <a:r>
              <a:rPr lang="en-US" sz="2400" dirty="0"/>
              <a:t>Often other body concerns, hair, skin, penis size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99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Bulimia Nervosa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2800" b="1" dirty="0" smtClean="0">
                <a:solidFill>
                  <a:srgbClr val="002060"/>
                </a:solidFill>
              </a:rPr>
              <a:t>Binge eating conflicted by wanting to lose weight or be thin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2800" dirty="0" smtClean="0"/>
              <a:t>Often leads to forceful vomiting, excessive dieting, or fasting. </a:t>
            </a:r>
          </a:p>
        </p:txBody>
      </p:sp>
    </p:spTree>
    <p:extLst>
      <p:ext uri="{BB962C8B-B14F-4D97-AF65-F5344CB8AC3E}">
        <p14:creationId xmlns:p14="http://schemas.microsoft.com/office/powerpoint/2010/main" val="37666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Signs and Symptoms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16969" y="1401417"/>
            <a:ext cx="8635344" cy="4992239"/>
          </a:xfrm>
        </p:spPr>
        <p:txBody>
          <a:bodyPr>
            <a:noAutofit/>
          </a:bodyPr>
          <a:lstStyle/>
          <a:p>
            <a:pPr marL="321457" indent="-223234">
              <a:buFont typeface="Times" panose="02020603050405020304" pitchFamily="18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800" b="1" dirty="0" smtClean="0">
                <a:solidFill>
                  <a:srgbClr val="222222"/>
                </a:solidFill>
                <a:latin typeface="Times" panose="02020603050405020304" pitchFamily="18" charset="0"/>
                <a:cs typeface="Times" panose="02020603050405020304" pitchFamily="18" charset="0"/>
                <a:sym typeface="Times" panose="02020603050405020304" pitchFamily="18" charset="0"/>
              </a:rPr>
              <a:t>Calluses or scars on the knuckles or hands</a:t>
            </a:r>
            <a:r>
              <a:rPr lang="en-US" altLang="en-US" sz="2400" dirty="0">
                <a:solidFill>
                  <a:srgbClr val="222222"/>
                </a:solidFill>
                <a:latin typeface="Times" panose="02020603050405020304" pitchFamily="18" charset="0"/>
                <a:cs typeface="Times" panose="02020603050405020304" pitchFamily="18" charset="0"/>
                <a:sym typeface="Times" panose="02020603050405020304" pitchFamily="18" charset="0"/>
              </a:rPr>
              <a:t> from sticking fingers down the throat to induce vomiting.</a:t>
            </a:r>
            <a:endParaRPr lang="en-US" altLang="en-US" sz="2400" dirty="0">
              <a:solidFill>
                <a:srgbClr val="222222"/>
              </a:solidFill>
              <a:latin typeface="Times" panose="02020603050405020304" pitchFamily="18" charset="0"/>
              <a:sym typeface="Times" panose="02020603050405020304" pitchFamily="18" charset="0"/>
            </a:endParaRPr>
          </a:p>
          <a:p>
            <a:pPr marL="321457" indent="-223234">
              <a:buFont typeface="Times" panose="02020603050405020304" pitchFamily="18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800" b="1" dirty="0" smtClean="0">
                <a:solidFill>
                  <a:srgbClr val="222222"/>
                </a:solidFill>
                <a:latin typeface="Times" panose="02020603050405020304" pitchFamily="18" charset="0"/>
                <a:cs typeface="Times" panose="02020603050405020304" pitchFamily="18" charset="0"/>
                <a:sym typeface="Times" panose="02020603050405020304" pitchFamily="18" charset="0"/>
              </a:rPr>
              <a:t>Puffy “chipmunk” cheeks</a:t>
            </a:r>
            <a:r>
              <a:rPr lang="en-US" altLang="en-US" sz="2400" dirty="0">
                <a:solidFill>
                  <a:srgbClr val="222222"/>
                </a:solidFill>
                <a:latin typeface="Times" panose="02020603050405020304" pitchFamily="18" charset="0"/>
                <a:cs typeface="Times" panose="02020603050405020304" pitchFamily="18" charset="0"/>
                <a:sym typeface="Times" panose="02020603050405020304" pitchFamily="18" charset="0"/>
              </a:rPr>
              <a:t> caused by repeated vomiting.</a:t>
            </a:r>
            <a:endParaRPr lang="en-US" altLang="en-US" sz="2400" dirty="0">
              <a:solidFill>
                <a:srgbClr val="222222"/>
              </a:solidFill>
              <a:latin typeface="Times" panose="02020603050405020304" pitchFamily="18" charset="0"/>
              <a:sym typeface="Times" panose="02020603050405020304" pitchFamily="18" charset="0"/>
            </a:endParaRPr>
          </a:p>
          <a:p>
            <a:pPr marL="321457" indent="-223234">
              <a:buFont typeface="Times" panose="02020603050405020304" pitchFamily="18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800" b="1" dirty="0" smtClean="0">
                <a:solidFill>
                  <a:srgbClr val="222222"/>
                </a:solidFill>
                <a:latin typeface="Times" panose="02020603050405020304" pitchFamily="18" charset="0"/>
                <a:cs typeface="Times" panose="02020603050405020304" pitchFamily="18" charset="0"/>
                <a:sym typeface="Times" panose="02020603050405020304" pitchFamily="18" charset="0"/>
              </a:rPr>
              <a:t>Discolored teeth</a:t>
            </a:r>
            <a:r>
              <a:rPr lang="en-US" altLang="en-US" sz="2400" dirty="0">
                <a:solidFill>
                  <a:srgbClr val="222222"/>
                </a:solidFill>
                <a:latin typeface="Times" panose="02020603050405020304" pitchFamily="18" charset="0"/>
                <a:cs typeface="Times" panose="02020603050405020304" pitchFamily="18" charset="0"/>
                <a:sym typeface="Times" panose="02020603050405020304" pitchFamily="18" charset="0"/>
              </a:rPr>
              <a:t> from exposure to stomach acid when throwing up. May look yellow, ragged, or clear.</a:t>
            </a:r>
            <a:endParaRPr lang="en-US" altLang="en-US" sz="2400" dirty="0">
              <a:solidFill>
                <a:srgbClr val="222222"/>
              </a:solidFill>
              <a:latin typeface="Times" panose="02020603050405020304" pitchFamily="18" charset="0"/>
              <a:sym typeface="Times" panose="02020603050405020304" pitchFamily="18" charset="0"/>
            </a:endParaRPr>
          </a:p>
          <a:p>
            <a:pPr marL="321457" indent="-223234">
              <a:buFont typeface="Times" panose="02020603050405020304" pitchFamily="18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800" b="1" dirty="0" smtClean="0">
                <a:solidFill>
                  <a:srgbClr val="222222"/>
                </a:solidFill>
                <a:latin typeface="Times" panose="02020603050405020304" pitchFamily="18" charset="0"/>
                <a:cs typeface="Times" panose="02020603050405020304" pitchFamily="18" charset="0"/>
                <a:sym typeface="Times" panose="02020603050405020304" pitchFamily="18" charset="0"/>
              </a:rPr>
              <a:t>Not underweight</a:t>
            </a:r>
            <a:r>
              <a:rPr lang="en-US" altLang="en-US" sz="2400" dirty="0">
                <a:solidFill>
                  <a:srgbClr val="222222"/>
                </a:solidFill>
                <a:latin typeface="Times" panose="02020603050405020304" pitchFamily="18" charset="0"/>
                <a:cs typeface="Times" panose="02020603050405020304" pitchFamily="18" charset="0"/>
                <a:sym typeface="Times" panose="02020603050405020304" pitchFamily="18" charset="0"/>
              </a:rPr>
              <a:t> – Men and women with bulimia are usually normal weight or slightly overweight. Being underweight while purging might indicate a purging type of anorexia.</a:t>
            </a:r>
            <a:endParaRPr lang="en-US" altLang="en-US" sz="2400" dirty="0">
              <a:solidFill>
                <a:srgbClr val="222222"/>
              </a:solidFill>
              <a:latin typeface="Times" panose="02020603050405020304" pitchFamily="18" charset="0"/>
              <a:sym typeface="Times" panose="02020603050405020304" pitchFamily="18" charset="0"/>
            </a:endParaRPr>
          </a:p>
          <a:p>
            <a:pPr marL="321457" indent="-223234">
              <a:buFont typeface="Times" panose="02020603050405020304" pitchFamily="18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800" b="1" dirty="0" smtClean="0">
                <a:solidFill>
                  <a:srgbClr val="222222"/>
                </a:solidFill>
                <a:latin typeface="Times" panose="02020603050405020304" pitchFamily="18" charset="0"/>
                <a:cs typeface="Times" panose="02020603050405020304" pitchFamily="18" charset="0"/>
                <a:sym typeface="Times" panose="02020603050405020304" pitchFamily="18" charset="0"/>
              </a:rPr>
              <a:t>Frequent fluctuations in weight</a:t>
            </a:r>
            <a:r>
              <a:rPr lang="en-US" altLang="en-US" sz="2400" dirty="0">
                <a:solidFill>
                  <a:srgbClr val="222222"/>
                </a:solidFill>
                <a:latin typeface="Times" panose="02020603050405020304" pitchFamily="18" charset="0"/>
                <a:cs typeface="Times" panose="02020603050405020304" pitchFamily="18" charset="0"/>
                <a:sym typeface="Times" panose="02020603050405020304" pitchFamily="18" charset="0"/>
              </a:rPr>
              <a:t> – Weight may fluctuate by 10 pounds or more due to alternating episodes of bingeing and purging.</a:t>
            </a:r>
            <a:endParaRPr lang="en-US" altLang="en-US" sz="2400" dirty="0">
              <a:solidFill>
                <a:srgbClr val="222222"/>
              </a:solidFill>
              <a:latin typeface="Times" panose="02020603050405020304" pitchFamily="18" charset="0"/>
              <a:sym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43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Effects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16969" y="1182757"/>
            <a:ext cx="7358063" cy="5193040"/>
          </a:xfrm>
        </p:spPr>
        <p:txBody>
          <a:bodyPr>
            <a:noAutofit/>
          </a:bodyPr>
          <a:lstStyle/>
          <a:p>
            <a:pPr marL="321457" indent="-223234"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400" dirty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Weight gain</a:t>
            </a:r>
            <a:endParaRPr lang="en-US" altLang="en-US" sz="2400" dirty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400" u="sng" dirty="0">
                <a:solidFill>
                  <a:srgbClr val="222222"/>
                </a:solidFill>
                <a:latin typeface="Verdana Bold Italic" panose="020B08040305040B0204" pitchFamily="34" charset="0"/>
                <a:sym typeface="Verdana Bold Italic" panose="020B08040305040B0204" pitchFamily="34" charset="0"/>
              </a:rPr>
              <a:t>Dehydration</a:t>
            </a:r>
            <a:endParaRPr lang="en-US" altLang="en-US" sz="2400" u="sng" dirty="0">
              <a:solidFill>
                <a:srgbClr val="222222"/>
              </a:solidFill>
              <a:latin typeface="Verdana Bold Italic" panose="020B08040305040B0204" pitchFamily="34" charset="0"/>
              <a:cs typeface="ヒラギノ角ゴ ProN W6" charset="0"/>
              <a:sym typeface="Verdana Bold Italic" panose="020B08040305040B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400" dirty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Abdominal pain, bloating</a:t>
            </a:r>
            <a:endParaRPr lang="en-US" altLang="en-US" sz="2400" dirty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400" dirty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Swelling of the hands and feet</a:t>
            </a:r>
            <a:endParaRPr lang="en-US" altLang="en-US" sz="2400" dirty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400" dirty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Chronic sore throat, hoarseness</a:t>
            </a:r>
            <a:endParaRPr lang="en-US" altLang="en-US" sz="2400" dirty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400" dirty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Broken blood vessels in the eyes</a:t>
            </a:r>
            <a:endParaRPr lang="en-US" altLang="en-US" sz="2400" dirty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400" dirty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Swollen cheeks and salivary glands</a:t>
            </a:r>
            <a:endParaRPr lang="en-US" altLang="en-US" sz="2400" dirty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400" dirty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Weakness and dizziness</a:t>
            </a:r>
            <a:endParaRPr lang="en-US" altLang="en-US" sz="2400" dirty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400" dirty="0">
                <a:solidFill>
                  <a:srgbClr val="222222"/>
                </a:solidFill>
                <a:latin typeface="Verdana Bold" panose="020B0804030504040204" pitchFamily="34" charset="0"/>
                <a:sym typeface="Verdana Bold" panose="020B0804030504040204" pitchFamily="34" charset="0"/>
              </a:rPr>
              <a:t>Tooth decay</a:t>
            </a:r>
            <a:r>
              <a:rPr lang="en-US" altLang="en-US" sz="2400" dirty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 and mouth sores</a:t>
            </a:r>
            <a:endParaRPr lang="en-US" altLang="en-US" sz="2400" dirty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400" dirty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Acid reflux or ulcers</a:t>
            </a:r>
            <a:endParaRPr lang="en-US" altLang="en-US" sz="2400" dirty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400" dirty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Ruptured stomach or esophagus</a:t>
            </a:r>
            <a:endParaRPr lang="en-US" altLang="en-US" sz="2400" dirty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400" dirty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Loss of menstrual periods</a:t>
            </a:r>
            <a:endParaRPr lang="en-US" altLang="en-US" sz="2400" dirty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400" dirty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Chronic constipation from laxative abuse</a:t>
            </a:r>
            <a:endParaRPr lang="en-US" altLang="en-US" sz="2400" dirty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999" y="2089547"/>
            <a:ext cx="2509242" cy="3330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368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Anorexia Nervosa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3200" dirty="0" smtClean="0"/>
              <a:t>Refusal to maintain healthy body weight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3200" dirty="0" smtClean="0"/>
              <a:t>Intense fear of gaining weight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3200" dirty="0" smtClean="0"/>
              <a:t>Distorted body image</a:t>
            </a:r>
          </a:p>
        </p:txBody>
      </p:sp>
    </p:spTree>
    <p:extLst>
      <p:ext uri="{BB962C8B-B14F-4D97-AF65-F5344CB8AC3E}">
        <p14:creationId xmlns:p14="http://schemas.microsoft.com/office/powerpoint/2010/main" val="12640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Signs and Symptoms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16969" y="1371600"/>
            <a:ext cx="9281388" cy="5013127"/>
          </a:xfrm>
        </p:spPr>
        <p:txBody>
          <a:bodyPr>
            <a:noAutofit/>
          </a:bodyPr>
          <a:lstStyle/>
          <a:p>
            <a:pPr marL="321457" indent="-223234"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000" dirty="0">
                <a:solidFill>
                  <a:srgbClr val="222222"/>
                </a:solidFill>
                <a:latin typeface="Verdana Bold" panose="020B0804030504040204" pitchFamily="34" charset="0"/>
                <a:sym typeface="Verdana Bold" panose="020B0804030504040204" pitchFamily="34" charset="0"/>
              </a:rPr>
              <a:t>Dieting despite being thin</a:t>
            </a:r>
            <a:r>
              <a:rPr lang="en-US" altLang="en-US" sz="2000" dirty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 – Following a severely restricted diet. Eating only certain low-calorie foods. Banning “bad” foods such as carbohydrates and fats.</a:t>
            </a:r>
            <a:endParaRPr lang="en-US" altLang="en-US" sz="2000" dirty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000" dirty="0">
                <a:solidFill>
                  <a:srgbClr val="222222"/>
                </a:solidFill>
                <a:latin typeface="Verdana Bold" panose="020B0804030504040204" pitchFamily="34" charset="0"/>
                <a:sym typeface="Verdana Bold" panose="020B0804030504040204" pitchFamily="34" charset="0"/>
              </a:rPr>
              <a:t>Obsession with calories, fat grams, and nutrition</a:t>
            </a:r>
            <a:r>
              <a:rPr lang="en-US" altLang="en-US" sz="2000" dirty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 – Reading food labels, measuring and weighing portions, keeping a food diary, reading diet books.</a:t>
            </a:r>
            <a:endParaRPr lang="en-US" altLang="en-US" sz="2000" dirty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000" dirty="0">
                <a:solidFill>
                  <a:srgbClr val="222222"/>
                </a:solidFill>
                <a:latin typeface="Verdana Bold" panose="020B0804030504040204" pitchFamily="34" charset="0"/>
                <a:sym typeface="Verdana Bold" panose="020B0804030504040204" pitchFamily="34" charset="0"/>
              </a:rPr>
              <a:t>Pretending to eat or lying about eating</a:t>
            </a:r>
            <a:r>
              <a:rPr lang="en-US" altLang="en-US" sz="2000" dirty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 – Hiding, playing with, or throwing away food to avoid eating. Making excuses to get out of meals (“I had a huge lunch” or “My stomach isn’t feeling good.”).</a:t>
            </a:r>
            <a:endParaRPr lang="en-US" altLang="en-US" sz="2000" dirty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000" dirty="0">
                <a:solidFill>
                  <a:srgbClr val="222222"/>
                </a:solidFill>
                <a:latin typeface="Verdana Bold" panose="020B0804030504040204" pitchFamily="34" charset="0"/>
                <a:sym typeface="Verdana Bold" panose="020B0804030504040204" pitchFamily="34" charset="0"/>
              </a:rPr>
              <a:t>Preoccupation with food</a:t>
            </a:r>
            <a:r>
              <a:rPr lang="en-US" altLang="en-US" sz="2000" dirty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 – Constantly thinking about food. Cooking for others, collecting recipes, reading food magazines, or making meal plans while eating very little.</a:t>
            </a:r>
            <a:endParaRPr lang="en-US" altLang="en-US" sz="2000" dirty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000" dirty="0">
                <a:solidFill>
                  <a:srgbClr val="222222"/>
                </a:solidFill>
                <a:latin typeface="Verdana Bold" panose="020B0804030504040204" pitchFamily="34" charset="0"/>
                <a:sym typeface="Verdana Bold" panose="020B0804030504040204" pitchFamily="34" charset="0"/>
              </a:rPr>
              <a:t>Strange or secretive food rituals</a:t>
            </a:r>
            <a:r>
              <a:rPr lang="en-US" altLang="en-US" sz="2000" dirty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 – Refusing to eat around others or in public places. Eating in rigid, ritualistic ways (e.g. cutting food “just so”, chewing food and spitting it out, using a specific plate).</a:t>
            </a:r>
            <a:endParaRPr lang="en-US" altLang="en-US" sz="2000" dirty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78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00"/>
                </a:solidFill>
              </a:rPr>
              <a:t>Effects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2447" y="1662165"/>
            <a:ext cx="7358063" cy="4536281"/>
          </a:xfrm>
        </p:spPr>
        <p:txBody>
          <a:bodyPr>
            <a:normAutofit/>
          </a:bodyPr>
          <a:lstStyle/>
          <a:p>
            <a:pPr marL="321457" indent="-223234"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800" dirty="0" smtClean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Severe mood swings; depression</a:t>
            </a:r>
            <a:endParaRPr lang="en-US" altLang="en-US" sz="2800" dirty="0" smtClean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800" dirty="0" smtClean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Lack of energy and weakness</a:t>
            </a:r>
            <a:endParaRPr lang="en-US" altLang="en-US" sz="2800" dirty="0" smtClean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800" dirty="0" smtClean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Slowed thinking; poor memory</a:t>
            </a:r>
            <a:endParaRPr lang="en-US" altLang="en-US" sz="2800" dirty="0" smtClean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800" dirty="0" smtClean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Dry, yellowish skin and brittle nails</a:t>
            </a:r>
            <a:endParaRPr lang="en-US" altLang="en-US" sz="2800" dirty="0" smtClean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800" dirty="0" smtClean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Constipation and bloating</a:t>
            </a:r>
            <a:endParaRPr lang="en-US" altLang="en-US" sz="2800" dirty="0" smtClean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800" dirty="0" smtClean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Tooth decay and gum damage</a:t>
            </a:r>
            <a:endParaRPr lang="en-US" altLang="en-US" sz="2800" dirty="0" smtClean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800" dirty="0" smtClean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Dizziness, fainting, and headaches</a:t>
            </a:r>
            <a:endParaRPr lang="en-US" altLang="en-US" sz="2800" dirty="0" smtClean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800" dirty="0" smtClean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Growth of fine hair all over the body and face</a:t>
            </a:r>
            <a:endParaRPr lang="en-US" altLang="en-US" sz="2800" dirty="0" smtClean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4" y="1662165"/>
            <a:ext cx="3280533" cy="3280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254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Binge Eating Disorder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21457" indent="-223234"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800" dirty="0" smtClean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Frequent episodes of </a:t>
            </a:r>
            <a:r>
              <a:rPr lang="en-US" altLang="en-US" sz="2800" dirty="0" smtClean="0">
                <a:solidFill>
                  <a:srgbClr val="222222"/>
                </a:solidFill>
                <a:latin typeface="Verdana Bold" panose="020B0804030504040204" pitchFamily="34" charset="0"/>
                <a:sym typeface="Verdana Bold" panose="020B0804030504040204" pitchFamily="34" charset="0"/>
              </a:rPr>
              <a:t>uncontrollable</a:t>
            </a:r>
            <a:r>
              <a:rPr lang="en-US" altLang="en-US" sz="2800" dirty="0" smtClean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 binge eating.</a:t>
            </a:r>
            <a:endParaRPr lang="en-US" altLang="en-US" sz="2800" dirty="0" smtClean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800" dirty="0" smtClean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Feeling extremely distressed or upset during or after bingeing.</a:t>
            </a:r>
            <a:endParaRPr lang="en-US" altLang="en-US" sz="2800" dirty="0" smtClean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800" dirty="0" smtClean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Unlike bulimia, there are no regular attempts to “make up” for the binges through vomiting, fasting, or over-exercising.</a:t>
            </a:r>
            <a:endParaRPr lang="en-US" altLang="en-US" sz="2800" dirty="0" smtClean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704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to https://www.myfooddiary.com/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out your food diary and enter in each food item that you ate to find out how many calories each item contained. </a:t>
            </a:r>
          </a:p>
          <a:p>
            <a:r>
              <a:rPr lang="en-US" dirty="0" smtClean="0"/>
              <a:t>Fill in the calorie portion of your log and total the number of calories for each day. </a:t>
            </a:r>
          </a:p>
          <a:p>
            <a:endParaRPr lang="en-US" dirty="0"/>
          </a:p>
          <a:p>
            <a:r>
              <a:rPr lang="en-US" dirty="0" smtClean="0"/>
              <a:t>If the Food was homemade, find a recipe for it and enter </a:t>
            </a:r>
            <a:r>
              <a:rPr lang="en-US" dirty="0"/>
              <a:t>it into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www.verywellfit.com/recipe-nutrition-analyzer-4157076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find the Calories</a:t>
            </a:r>
          </a:p>
          <a:p>
            <a:pPr marL="0" indent="0">
              <a:buNone/>
            </a:pPr>
            <a:r>
              <a:rPr lang="en-US" dirty="0"/>
              <a:t>How does your calorie intake compare to what you need to burn based on your calculations yesterday?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38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Signs and Symptoms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21457" indent="-223234"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400" dirty="0" smtClean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Inability to stop eating or control what you’re eating</a:t>
            </a:r>
            <a:endParaRPr lang="en-US" altLang="en-US" sz="2400" dirty="0" smtClean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400" dirty="0" smtClean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Rapidly eating large amounts of food</a:t>
            </a:r>
            <a:endParaRPr lang="en-US" altLang="en-US" sz="2400" dirty="0" smtClean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400" dirty="0" smtClean="0">
                <a:solidFill>
                  <a:srgbClr val="222222"/>
                </a:solidFill>
                <a:latin typeface="Verdana Bold" panose="020B0804030504040204" pitchFamily="34" charset="0"/>
                <a:sym typeface="Verdana Bold" panose="020B0804030504040204" pitchFamily="34" charset="0"/>
              </a:rPr>
              <a:t>Eating even when you're </a:t>
            </a:r>
            <a:r>
              <a:rPr lang="en-US" altLang="en-US" sz="2400" dirty="0" smtClean="0">
                <a:solidFill>
                  <a:srgbClr val="222222"/>
                </a:solidFill>
                <a:latin typeface="Verdana Bold" panose="020B0804030504040204" pitchFamily="34" charset="0"/>
                <a:sym typeface="Verdana Bold" panose="020B0804030504040204" pitchFamily="34" charset="0"/>
              </a:rPr>
              <a:t>full</a:t>
            </a:r>
          </a:p>
          <a:p>
            <a:pPr marL="321457" indent="-223234"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400" dirty="0" smtClean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Hiding or stockpiling food to eat later in secret</a:t>
            </a:r>
            <a:endParaRPr lang="en-US" altLang="en-US" sz="2400" dirty="0" smtClean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400" dirty="0" smtClean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Eating normally around others, but gorging when you’re alone</a:t>
            </a:r>
            <a:endParaRPr lang="en-US" altLang="en-US" sz="2400" dirty="0" smtClean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400" dirty="0" smtClean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Eating continuously throughout the day, with no planned mealtimes</a:t>
            </a:r>
            <a:endParaRPr lang="en-US" altLang="en-US" sz="2400" dirty="0" smtClean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99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Effects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56234" y="1839516"/>
            <a:ext cx="7358063" cy="4375547"/>
          </a:xfrm>
        </p:spPr>
        <p:txBody>
          <a:bodyPr>
            <a:noAutofit/>
          </a:bodyPr>
          <a:lstStyle/>
          <a:p>
            <a:pPr marL="321457" indent="-223234"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800" dirty="0" smtClean="0">
                <a:solidFill>
                  <a:srgbClr val="222222"/>
                </a:solidFill>
                <a:latin typeface="Verdana Bold" panose="020B0804030504040204" pitchFamily="34" charset="0"/>
                <a:sym typeface="Verdana Bold" panose="020B0804030504040204" pitchFamily="34" charset="0"/>
              </a:rPr>
              <a:t>Type 2</a:t>
            </a:r>
            <a:r>
              <a:rPr lang="en-US" altLang="en-US" sz="2800" dirty="0" smtClean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 </a:t>
            </a:r>
            <a:r>
              <a:rPr lang="en-US" altLang="en-US" sz="2800" dirty="0" smtClean="0">
                <a:solidFill>
                  <a:srgbClr val="222222"/>
                </a:solidFill>
                <a:latin typeface="Verdana Bold" panose="020B0804030504040204" pitchFamily="34" charset="0"/>
                <a:sym typeface="Verdana Bold" panose="020B0804030504040204" pitchFamily="34" charset="0"/>
              </a:rPr>
              <a:t>diabetes</a:t>
            </a:r>
            <a:endParaRPr lang="en-US" altLang="en-US" sz="2800" dirty="0" smtClean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800" dirty="0" smtClean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Gallbladder disease</a:t>
            </a:r>
            <a:endParaRPr lang="en-US" altLang="en-US" sz="2800" dirty="0" smtClean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800" dirty="0" smtClean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High cholesterol</a:t>
            </a:r>
            <a:endParaRPr lang="en-US" altLang="en-US" sz="2800" dirty="0" smtClean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800" dirty="0" smtClean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High blood pressure</a:t>
            </a:r>
            <a:endParaRPr lang="en-US" altLang="en-US" sz="2800" dirty="0" smtClean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800" dirty="0" smtClean="0">
                <a:solidFill>
                  <a:srgbClr val="222222"/>
                </a:solidFill>
                <a:latin typeface="Verdana Bold" panose="020B0804030504040204" pitchFamily="34" charset="0"/>
                <a:sym typeface="Verdana Bold" panose="020B0804030504040204" pitchFamily="34" charset="0"/>
              </a:rPr>
              <a:t>Heart disease</a:t>
            </a:r>
            <a:endParaRPr lang="en-US" altLang="en-US" sz="2800" dirty="0" smtClean="0">
              <a:solidFill>
                <a:srgbClr val="222222"/>
              </a:solidFill>
              <a:latin typeface="Verdana Bold" panose="020B0804030504040204" pitchFamily="34" charset="0"/>
              <a:cs typeface="ヒラギノ角ゴ ProN W6" charset="0"/>
              <a:sym typeface="Verdana Bold" panose="020B080403050404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800" dirty="0" smtClean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Certain types of cancer</a:t>
            </a:r>
            <a:endParaRPr lang="en-US" altLang="en-US" sz="2800" dirty="0" smtClean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800" dirty="0" smtClean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Osteoarthritis</a:t>
            </a:r>
            <a:endParaRPr lang="en-US" altLang="en-US" sz="2800" dirty="0" smtClean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800" dirty="0" smtClean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Joint and muscle pain</a:t>
            </a:r>
            <a:endParaRPr lang="en-US" altLang="en-US" sz="2800" dirty="0" smtClean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800" dirty="0" smtClean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Gastrointestinal problems</a:t>
            </a:r>
            <a:endParaRPr lang="en-US" altLang="en-US" sz="2800" dirty="0" smtClean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  <a:p>
            <a:pPr marL="321457" indent="-223234">
              <a:spcBef>
                <a:spcPts val="352"/>
              </a:spcBef>
              <a:buClr>
                <a:srgbClr val="222222"/>
              </a:buClr>
              <a:buFont typeface="Verdana" panose="020B0604030504040204" pitchFamily="34" charset="0"/>
              <a:buChar char="•"/>
              <a:tabLst>
                <a:tab pos="98223" algn="l"/>
                <a:tab pos="321457" algn="l"/>
              </a:tabLst>
            </a:pPr>
            <a:r>
              <a:rPr lang="en-US" altLang="en-US" sz="2800" dirty="0" smtClean="0">
                <a:solidFill>
                  <a:srgbClr val="222222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Sleep apnea</a:t>
            </a:r>
            <a:endParaRPr lang="en-US" altLang="en-US" sz="2800" dirty="0" smtClean="0">
              <a:solidFill>
                <a:srgbClr val="222222"/>
              </a:solidFill>
              <a:latin typeface="Verdana" panose="020B0604030504040204" pitchFamily="34" charset="0"/>
              <a:cs typeface="ヒラギノ角ゴ ProN W3" charset="0"/>
              <a:sym typeface="Verdana" panose="020B0604030504040204" pitchFamily="34" charset="0"/>
            </a:endParaRPr>
          </a:p>
        </p:txBody>
      </p:sp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206" y="2494722"/>
            <a:ext cx="3655993" cy="2165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9164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hlinkClick r:id="rId2"/>
              </a:rPr>
              <a:t>https://www.youtube.com/watch?v=f0tEcxLDDd4&amp;ebc=ANyPxKpmwfXAc4BOAMswGb3LDzhksnkPXLz6XdgcEXpAI31DTHeRGXq3afZeHwLFmEvpEaNhxNsDF6yDm8nETJrrXTqcc_MbKA</a:t>
            </a:r>
            <a:endParaRPr lang="en-US" sz="2800" dirty="0"/>
          </a:p>
          <a:p>
            <a:endParaRPr lang="en-US" dirty="0" smtClean="0"/>
          </a:p>
          <a:p>
            <a:r>
              <a:rPr lang="en-US" dirty="0" smtClean="0"/>
              <a:t>Why do you think the kids had such different responses from the adults?</a:t>
            </a:r>
          </a:p>
          <a:p>
            <a:pPr lvl="1"/>
            <a:r>
              <a:rPr lang="en-US" dirty="0" smtClean="0"/>
              <a:t>Why do you change as we get older?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18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hlinkClick r:id="rId2"/>
              </a:rPr>
              <a:t>https://</a:t>
            </a:r>
            <a:r>
              <a:rPr lang="en-US" sz="3200" dirty="0" smtClean="0">
                <a:hlinkClick r:id="rId2"/>
              </a:rPr>
              <a:t>www.youtube.com/watch?v=litXW91UauE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Why do you think peoples perceptions of themselves are so negative compared to what other people see?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603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14171"/>
            <a:ext cx="8911687" cy="1280890"/>
          </a:xfrm>
        </p:spPr>
        <p:txBody>
          <a:bodyPr/>
          <a:lstStyle/>
          <a:p>
            <a:r>
              <a:rPr lang="en-US" dirty="0" smtClean="0"/>
              <a:t>Body Image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</a:t>
            </a:r>
            <a:r>
              <a:rPr lang="en-US" sz="3600" b="1" u="sng" dirty="0">
                <a:solidFill>
                  <a:srgbClr val="002060"/>
                </a:solidFill>
              </a:rPr>
              <a:t>Refers to the mental picture an individual </a:t>
            </a:r>
            <a:r>
              <a:rPr lang="en-US" sz="3600" b="1" u="sng" dirty="0" smtClean="0">
                <a:solidFill>
                  <a:srgbClr val="002060"/>
                </a:solidFill>
              </a:rPr>
              <a:t>has of </a:t>
            </a:r>
            <a:r>
              <a:rPr lang="en-US" sz="3600" b="1" u="sng" dirty="0">
                <a:solidFill>
                  <a:srgbClr val="002060"/>
                </a:solidFill>
              </a:rPr>
              <a:t>his/herself</a:t>
            </a:r>
          </a:p>
        </p:txBody>
      </p:sp>
      <p:pic>
        <p:nvPicPr>
          <p:cNvPr id="1026" name="Picture 2" descr="Image result for body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495" y="3366435"/>
            <a:ext cx="5772839" cy="3411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91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Body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Involves having a greater appreciation for oneself and others!</a:t>
            </a:r>
          </a:p>
          <a:p>
            <a:r>
              <a:rPr lang="en-US" sz="3200" dirty="0" smtClean="0"/>
              <a:t>Accepting certain aspects of one’s body structure and shape that are genetic and cannot be changed.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314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Body </a:t>
            </a:r>
            <a:r>
              <a:rPr lang="en-US" altLang="en-US" dirty="0" smtClean="0">
                <a:solidFill>
                  <a:srgbClr val="000000"/>
                </a:solidFill>
              </a:rPr>
              <a:t>Types are determined by genetics</a:t>
            </a: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69742" y="1994452"/>
            <a:ext cx="8880545" cy="3777622"/>
          </a:xfrm>
        </p:spPr>
        <p:txBody>
          <a:bodyPr>
            <a:normAutofit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5400" dirty="0" smtClean="0">
                <a:latin typeface="Georgia Bold" panose="02040802050405020203" pitchFamily="18" charset="0"/>
                <a:sym typeface="Georgia Bold" panose="02040802050405020203" pitchFamily="18" charset="0"/>
              </a:rPr>
              <a:t>Meso</a:t>
            </a:r>
            <a:r>
              <a:rPr lang="en-US" altLang="en-US" sz="5400" dirty="0" smtClean="0"/>
              <a:t>morph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5400" dirty="0" smtClean="0">
                <a:latin typeface="Georgia Bold" panose="02040802050405020203" pitchFamily="18" charset="0"/>
                <a:sym typeface="Georgia Bold" panose="02040802050405020203" pitchFamily="18" charset="0"/>
              </a:rPr>
              <a:t>Endo</a:t>
            </a:r>
            <a:r>
              <a:rPr lang="en-US" altLang="en-US" sz="5400" dirty="0" smtClean="0"/>
              <a:t>morph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5400" dirty="0" smtClean="0">
                <a:latin typeface="Georgia Bold" panose="02040802050405020203" pitchFamily="18" charset="0"/>
                <a:sym typeface="Georgia Bold" panose="02040802050405020203" pitchFamily="18" charset="0"/>
              </a:rPr>
              <a:t>Ecto</a:t>
            </a:r>
            <a:r>
              <a:rPr lang="en-US" altLang="en-US" sz="5400" dirty="0" smtClean="0"/>
              <a:t>morph</a:t>
            </a:r>
          </a:p>
        </p:txBody>
      </p:sp>
      <p:pic>
        <p:nvPicPr>
          <p:cNvPr id="2050" name="Picture 2" descr="Image result for body typ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866" y="1994452"/>
            <a:ext cx="5911196" cy="347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507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0000"/>
                </a:solidFill>
              </a:rPr>
              <a:t>Mesomorph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85969" y="2223052"/>
            <a:ext cx="8915400" cy="3777622"/>
          </a:xfrm>
        </p:spPr>
        <p:txBody>
          <a:bodyPr>
            <a:normAutofit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3200" b="1" dirty="0" smtClean="0">
                <a:solidFill>
                  <a:srgbClr val="002060"/>
                </a:solidFill>
              </a:rPr>
              <a:t>Wide shoulders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3200" b="1" dirty="0" smtClean="0">
                <a:solidFill>
                  <a:srgbClr val="002060"/>
                </a:solidFill>
              </a:rPr>
              <a:t>Narrow hips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3200" dirty="0" smtClean="0"/>
              <a:t>Long, round muscle bellies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3200" dirty="0" smtClean="0"/>
              <a:t>Thinner joints</a:t>
            </a:r>
          </a:p>
        </p:txBody>
      </p:sp>
      <p:pic>
        <p:nvPicPr>
          <p:cNvPr id="3074" name="Picture 2" descr="Image result for Mesomorp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949" y="1612762"/>
            <a:ext cx="40576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449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0000"/>
                </a:solidFill>
              </a:rPr>
              <a:t>Endomorph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8586" y="2014330"/>
            <a:ext cx="8915400" cy="3777622"/>
          </a:xfrm>
        </p:spPr>
        <p:txBody>
          <a:bodyPr>
            <a:normAutofit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3200" b="1" dirty="0" smtClean="0">
                <a:solidFill>
                  <a:srgbClr val="002060"/>
                </a:solidFill>
              </a:rPr>
              <a:t>Thicker joints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3200" b="1" dirty="0" smtClean="0">
                <a:solidFill>
                  <a:srgbClr val="002060"/>
                </a:solidFill>
              </a:rPr>
              <a:t>Thick rib cage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3200" dirty="0" smtClean="0"/>
              <a:t>Hips are wider than shoulders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3200" dirty="0" smtClean="0"/>
              <a:t>Shorter limbs</a:t>
            </a:r>
          </a:p>
        </p:txBody>
      </p:sp>
      <p:pic>
        <p:nvPicPr>
          <p:cNvPr id="4098" name="Picture 2" descr="Body Type Endomorp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836" y="802723"/>
            <a:ext cx="4333875" cy="529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057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0000"/>
                </a:solidFill>
              </a:rPr>
              <a:t>Ectomorph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37490" y="2083904"/>
            <a:ext cx="5680145" cy="3777622"/>
          </a:xfrm>
        </p:spPr>
        <p:txBody>
          <a:bodyPr>
            <a:normAutofit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3200" b="1" dirty="0" smtClean="0"/>
              <a:t>Narrow shoulders and hips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3200" dirty="0" smtClean="0"/>
              <a:t>Small joints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3200" b="1" dirty="0" smtClean="0">
                <a:solidFill>
                  <a:srgbClr val="002060"/>
                </a:solidFill>
              </a:rPr>
              <a:t>Thin build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3200" dirty="0" smtClean="0"/>
              <a:t>Long limbs with stringy muscle bellies</a:t>
            </a:r>
          </a:p>
        </p:txBody>
      </p:sp>
      <p:pic>
        <p:nvPicPr>
          <p:cNvPr id="5122" name="Picture 2" descr="Body Type Ectomorp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530" y="624110"/>
            <a:ext cx="4303091" cy="5966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484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Eating Disorders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3375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  <a:sym typeface="Times" panose="02020603050405020304" pitchFamily="18" charset="0"/>
              </a:rPr>
              <a:t>Eating disorders are not just about food. They are often a way to </a:t>
            </a:r>
            <a:r>
              <a:rPr lang="en-US" altLang="en-US" sz="3375" b="1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  <a:sym typeface="Times" panose="02020603050405020304" pitchFamily="18" charset="0"/>
              </a:rPr>
              <a:t>cope</a:t>
            </a:r>
            <a:r>
              <a:rPr lang="en-US" altLang="en-US" sz="3375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  <a:sym typeface="Times" panose="02020603050405020304" pitchFamily="18" charset="0"/>
              </a:rPr>
              <a:t> with difficult problems or regain a sense of control. They are </a:t>
            </a:r>
            <a:r>
              <a:rPr lang="en-US" altLang="en-US" sz="3375" b="1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  <a:sym typeface="Times" panose="02020603050405020304" pitchFamily="18" charset="0"/>
              </a:rPr>
              <a:t>complicated illnesses</a:t>
            </a:r>
            <a:r>
              <a:rPr lang="en-US" altLang="en-US" sz="3375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  <a:sym typeface="Times" panose="02020603050405020304" pitchFamily="18" charset="0"/>
              </a:rPr>
              <a:t> that affect a person’s sense of identity, worth, and self-esteem (Canadian Mental Health Association). </a:t>
            </a:r>
            <a:endParaRPr lang="en-US" altLang="en-US" sz="3375" dirty="0">
              <a:solidFill>
                <a:srgbClr val="000000"/>
              </a:solidFill>
              <a:latin typeface="Times" panose="02020603050405020304" pitchFamily="18" charset="0"/>
              <a:sym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963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679</TotalTime>
  <Words>954</Words>
  <Application>Microsoft Office PowerPoint</Application>
  <PresentationFormat>Widescreen</PresentationFormat>
  <Paragraphs>122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Arial</vt:lpstr>
      <vt:lpstr>Century Gothic</vt:lpstr>
      <vt:lpstr>Georgia Bold</vt:lpstr>
      <vt:lpstr>Marker Felt</vt:lpstr>
      <vt:lpstr>Times</vt:lpstr>
      <vt:lpstr>Verdana</vt:lpstr>
      <vt:lpstr>Verdana Bold</vt:lpstr>
      <vt:lpstr>Verdana Bold Italic</vt:lpstr>
      <vt:lpstr>Wingdings 3</vt:lpstr>
      <vt:lpstr>ヒラギノ角ゴ ProN W3</vt:lpstr>
      <vt:lpstr>ヒラギノ角ゴ ProN W6</vt:lpstr>
      <vt:lpstr>Wisp</vt:lpstr>
      <vt:lpstr>Body Image</vt:lpstr>
      <vt:lpstr>Go to https://www.myfooddiary.com/</vt:lpstr>
      <vt:lpstr>Body Image </vt:lpstr>
      <vt:lpstr>Healthy Body Image</vt:lpstr>
      <vt:lpstr>Body Types are determined by genetics</vt:lpstr>
      <vt:lpstr>Mesomorph</vt:lpstr>
      <vt:lpstr>Endomorph</vt:lpstr>
      <vt:lpstr>Ectomorph</vt:lpstr>
      <vt:lpstr>Eating Disorders</vt:lpstr>
      <vt:lpstr>Myths About Eating Disorders</vt:lpstr>
      <vt:lpstr>Muscle Dysmorphia – The Male Eating Disorder | Scott Griffiths | TEDxSydney </vt:lpstr>
      <vt:lpstr>PowerPoint Presentation</vt:lpstr>
      <vt:lpstr>Bulimia Nervosa</vt:lpstr>
      <vt:lpstr>Signs and Symptoms</vt:lpstr>
      <vt:lpstr>Effects</vt:lpstr>
      <vt:lpstr>Anorexia Nervosa</vt:lpstr>
      <vt:lpstr>Signs and Symptoms</vt:lpstr>
      <vt:lpstr>Effects</vt:lpstr>
      <vt:lpstr>Binge Eating Disorder</vt:lpstr>
      <vt:lpstr>Signs and Symptoms</vt:lpstr>
      <vt:lpstr>Effects</vt:lpstr>
      <vt:lpstr>PowerPoint Presentation</vt:lpstr>
      <vt:lpstr>PowerPoint Presentation</vt:lpstr>
    </vt:vector>
  </TitlesOfParts>
  <Company>Algoma District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 and CFG</dc:title>
  <dc:creator>DAVID HOOVER</dc:creator>
  <cp:lastModifiedBy>DAVID HOOVER</cp:lastModifiedBy>
  <cp:revision>14</cp:revision>
  <dcterms:created xsi:type="dcterms:W3CDTF">2019-02-20T17:20:29Z</dcterms:created>
  <dcterms:modified xsi:type="dcterms:W3CDTF">2019-02-21T04:40:03Z</dcterms:modified>
</cp:coreProperties>
</file>